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5549" r:id="rId1"/>
  </p:sldMasterIdLst>
  <p:notesMasterIdLst>
    <p:notesMasterId r:id="rId43"/>
  </p:notesMasterIdLst>
  <p:sldIdLst>
    <p:sldId id="340" r:id="rId2"/>
    <p:sldId id="343" r:id="rId3"/>
    <p:sldId id="528" r:id="rId4"/>
    <p:sldId id="443" r:id="rId5"/>
    <p:sldId id="466" r:id="rId6"/>
    <p:sldId id="467" r:id="rId7"/>
    <p:sldId id="468" r:id="rId8"/>
    <p:sldId id="469" r:id="rId9"/>
    <p:sldId id="470" r:id="rId10"/>
    <p:sldId id="471" r:id="rId11"/>
    <p:sldId id="474" r:id="rId12"/>
    <p:sldId id="488" r:id="rId13"/>
    <p:sldId id="475" r:id="rId14"/>
    <p:sldId id="476" r:id="rId15"/>
    <p:sldId id="515" r:id="rId16"/>
    <p:sldId id="516" r:id="rId17"/>
    <p:sldId id="517" r:id="rId18"/>
    <p:sldId id="494" r:id="rId19"/>
    <p:sldId id="477" r:id="rId20"/>
    <p:sldId id="496" r:id="rId21"/>
    <p:sldId id="478" r:id="rId22"/>
    <p:sldId id="498" r:id="rId23"/>
    <p:sldId id="518" r:id="rId24"/>
    <p:sldId id="479" r:id="rId25"/>
    <p:sldId id="485" r:id="rId26"/>
    <p:sldId id="480" r:id="rId27"/>
    <p:sldId id="481" r:id="rId28"/>
    <p:sldId id="482" r:id="rId29"/>
    <p:sldId id="519" r:id="rId30"/>
    <p:sldId id="486" r:id="rId31"/>
    <p:sldId id="521" r:id="rId32"/>
    <p:sldId id="504" r:id="rId33"/>
    <p:sldId id="522" r:id="rId34"/>
    <p:sldId id="506" r:id="rId35"/>
    <p:sldId id="523" r:id="rId36"/>
    <p:sldId id="524" r:id="rId37"/>
    <p:sldId id="508" r:id="rId38"/>
    <p:sldId id="510" r:id="rId39"/>
    <p:sldId id="512" r:id="rId40"/>
    <p:sldId id="526" r:id="rId41"/>
    <p:sldId id="525" r:id="rId42"/>
  </p:sldIdLst>
  <p:sldSz cx="9144000" cy="6858000" type="screen4x3"/>
  <p:notesSz cx="6997700" cy="9271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28">
          <p15:clr>
            <a:srgbClr val="A4A3A4"/>
          </p15:clr>
        </p15:guide>
        <p15:guide id="2" orient="horz" pos="3889">
          <p15:clr>
            <a:srgbClr val="A4A3A4"/>
          </p15:clr>
        </p15:guide>
        <p15:guide id="3" orient="horz" pos="1266">
          <p15:clr>
            <a:srgbClr val="A4A3A4"/>
          </p15:clr>
        </p15:guide>
        <p15:guide id="4" pos="576">
          <p15:clr>
            <a:srgbClr val="A4A3A4"/>
          </p15:clr>
        </p15:guide>
        <p15:guide id="5" pos="51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82AF"/>
    <a:srgbClr val="35AC46"/>
    <a:srgbClr val="000000"/>
    <a:srgbClr val="F9FFF1"/>
    <a:srgbClr val="F6F7F2"/>
    <a:srgbClr val="B9E0F7"/>
    <a:srgbClr val="D1E391"/>
    <a:srgbClr val="00B9F2"/>
    <a:srgbClr val="007AC2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41" autoAdjust="0"/>
    <p:restoredTop sz="77321" autoAdjust="0"/>
  </p:normalViewPr>
  <p:slideViewPr>
    <p:cSldViewPr snapToGrid="0" showGuides="1">
      <p:cViewPr>
        <p:scale>
          <a:sx n="120" d="100"/>
          <a:sy n="120" d="100"/>
        </p:scale>
        <p:origin x="-1356" y="-156"/>
      </p:cViewPr>
      <p:guideLst>
        <p:guide orient="horz" pos="3228"/>
        <p:guide orient="horz" pos="3889"/>
        <p:guide orient="horz" pos="1266"/>
        <p:guide pos="576"/>
        <p:guide pos="51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498D241-0AB7-BC44-80E8-F0A20AF46E9E}" type="datetimeFigureOut">
              <a:rPr lang="en-US"/>
              <a:pPr/>
              <a:t>11/19/2013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25"/>
            <a:ext cx="5598160" cy="4171950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3E7143C0-4F23-B545-9533-520B5A87CA1E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5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coveringWorld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1500" cy="6878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44628" y="1828800"/>
            <a:ext cx="5656772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44628" y="3246120"/>
            <a:ext cx="565678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902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2376"/>
            <a:ext cx="7315200" cy="484631"/>
          </a:xfrm>
        </p:spPr>
        <p:txBody>
          <a:bodyPr anchor="t"/>
          <a:lstStyle>
            <a:lvl1pPr>
              <a:defRPr>
                <a:solidFill>
                  <a:srgbClr val="007AC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947672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8" cy="6868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sz="7200" baseline="0">
                <a:solidFill>
                  <a:srgbClr val="007AC2"/>
                </a:solidFill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SlideBa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9" cy="6868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36821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071491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b="0" i="0" baseline="0">
                <a:solidFill>
                  <a:srgbClr val="007AC2"/>
                </a:solidFill>
                <a:latin typeface="+mn-lt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685800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722376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400" b="1" i="0" kern="1200" baseline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0316" y="5702062"/>
            <a:ext cx="1824972" cy="620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SlideBa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8599" cy="6868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7482" y="1941053"/>
            <a:ext cx="5429036" cy="184642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47672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0" r:id="rId1"/>
    <p:sldLayoutId id="2147485589" r:id="rId2"/>
    <p:sldLayoutId id="2147485551" r:id="rId3"/>
    <p:sldLayoutId id="2147485586" r:id="rId4"/>
    <p:sldLayoutId id="2147485553" r:id="rId5"/>
    <p:sldLayoutId id="2147485554" r:id="rId6"/>
    <p:sldLayoutId id="2147485555" r:id="rId7"/>
    <p:sldLayoutId id="2147485556" r:id="rId8"/>
    <p:sldLayoutId id="2147485558" r:id="rId9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4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gisday.rgf.rs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hyperlink" Target="mailto:nvusovic@tf.bor.ac.rs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169401" y="4172745"/>
            <a:ext cx="8771042" cy="78882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ctr"/>
            <a:r>
              <a:rPr lang="sr-Latn-CS" sz="25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PROSTORNI INFORMACIONI SISTEM </a:t>
            </a:r>
            <a:r>
              <a:rPr lang="sr-Latn-CS" sz="25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RTB BOR-GRUPA</a:t>
            </a:r>
          </a:p>
        </p:txBody>
      </p:sp>
      <p:sp>
        <p:nvSpPr>
          <p:cNvPr id="4" name="Title 7"/>
          <p:cNvSpPr txBox="1">
            <a:spLocks/>
          </p:cNvSpPr>
          <p:nvPr/>
        </p:nvSpPr>
        <p:spPr>
          <a:xfrm>
            <a:off x="6042762" y="5393684"/>
            <a:ext cx="2870420" cy="49163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Prof. dr </a:t>
            </a:r>
            <a:r>
              <a:rPr lang="sr-Latn-RS" sz="18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Nenad </a:t>
            </a:r>
            <a:r>
              <a:rPr lang="sr-Latn-RS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Vušović</a:t>
            </a:r>
            <a:endParaRPr lang="en-US" sz="20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23" y="346628"/>
            <a:ext cx="1092694" cy="109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05577" y="1646057"/>
            <a:ext cx="2544790" cy="54627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>
              <a:lnSpc>
                <a:spcPts val="1800"/>
              </a:lnSpc>
            </a:pPr>
            <a:r>
              <a:rPr lang="sr-Latn-RS" sz="1400" b="1" dirty="0" smtClean="0">
                <a:solidFill>
                  <a:srgbClr val="000000"/>
                </a:solidFill>
                <a:ea typeface="+mn-ea"/>
                <a:cs typeface="+mn-cs"/>
              </a:rPr>
              <a:t>Beograd, 20. Novembar 2013.</a:t>
            </a:r>
          </a:p>
          <a:p>
            <a:pPr eaLnBrk="0" hangingPunct="0">
              <a:lnSpc>
                <a:spcPts val="1800"/>
              </a:lnSpc>
            </a:pPr>
            <a:r>
              <a:rPr lang="sr-Latn-RS" sz="1400" b="1" dirty="0" smtClean="0">
                <a:hlinkClick r:id="rId3"/>
              </a:rPr>
              <a:t> </a:t>
            </a:r>
            <a:r>
              <a:rPr lang="sr-Latn-RS" sz="1400" b="1" dirty="0" smtClean="0">
                <a:hlinkClick r:id="rId3"/>
              </a:rPr>
              <a:t>http</a:t>
            </a:r>
            <a:r>
              <a:rPr lang="sr-Latn-RS" sz="1400" b="1" dirty="0" smtClean="0">
                <a:hlinkClick r:id="rId3"/>
              </a:rPr>
              <a:t>://gisday.rgf.rs</a:t>
            </a:r>
            <a:endParaRPr lang="en-US" sz="1400" b="1" dirty="0" smtClean="0"/>
          </a:p>
        </p:txBody>
      </p:sp>
      <p:pic>
        <p:nvPicPr>
          <p:cNvPr id="1028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27" y="214684"/>
            <a:ext cx="1033458" cy="129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14945" y="346748"/>
            <a:ext cx="5128592" cy="92163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endParaRPr lang="sr-Latn-RS" sz="2600" b="1" dirty="0" smtClean="0">
              <a:solidFill>
                <a:srgbClr val="002060"/>
              </a:solidFill>
            </a:endParaRPr>
          </a:p>
          <a:p>
            <a:pPr algn="ctr" eaLnBrk="0" hangingPunct="0">
              <a:lnSpc>
                <a:spcPts val="1800"/>
              </a:lnSpc>
            </a:pPr>
            <a:r>
              <a:rPr lang="sr-Latn-RS" sz="2500" b="1" dirty="0" smtClean="0">
                <a:solidFill>
                  <a:srgbClr val="0070C0"/>
                </a:solidFill>
              </a:rPr>
              <a:t>TEHNIČKI </a:t>
            </a:r>
            <a:r>
              <a:rPr lang="sr-Latn-RS" sz="2500" b="1" dirty="0">
                <a:solidFill>
                  <a:srgbClr val="0070C0"/>
                </a:solidFill>
              </a:rPr>
              <a:t>FAKULTET U BORU</a:t>
            </a:r>
          </a:p>
          <a:p>
            <a:pPr algn="ctr" eaLnBrk="0" hangingPunct="0">
              <a:lnSpc>
                <a:spcPts val="1800"/>
              </a:lnSpc>
            </a:pPr>
            <a:endParaRPr lang="sr-Latn-RS" sz="2500" b="1" dirty="0">
              <a:solidFill>
                <a:srgbClr val="0070C0"/>
              </a:solidFill>
            </a:endParaRPr>
          </a:p>
          <a:p>
            <a:pPr algn="ctr" eaLnBrk="0" hangingPunct="0">
              <a:lnSpc>
                <a:spcPts val="1800"/>
              </a:lnSpc>
            </a:pPr>
            <a:r>
              <a:rPr lang="sr-Latn-RS" sz="2500" b="1" dirty="0">
                <a:solidFill>
                  <a:srgbClr val="0070C0"/>
                </a:solidFill>
              </a:rPr>
              <a:t>RTB BOR - GRUPA</a:t>
            </a:r>
          </a:p>
          <a:p>
            <a:pPr algn="ctr" eaLnBrk="0" hangingPunct="0">
              <a:lnSpc>
                <a:spcPts val="1800"/>
              </a:lnSpc>
            </a:pPr>
            <a:endParaRPr lang="sr-Latn-RS" b="1" dirty="0" smtClean="0">
              <a:solidFill>
                <a:srgbClr val="002060"/>
              </a:solidFill>
            </a:endParaRPr>
          </a:p>
          <a:p>
            <a:pPr algn="ctr" eaLnBrk="0" hangingPunct="0">
              <a:lnSpc>
                <a:spcPts val="1800"/>
              </a:lnSpc>
            </a:pP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186609" y="1328141"/>
            <a:ext cx="4890052" cy="0"/>
          </a:xfrm>
          <a:prstGeom prst="line">
            <a:avLst/>
          </a:prstGeom>
          <a:noFill/>
          <a:ln w="190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07008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446276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endParaRPr lang="sr-Latn-RS" sz="500" dirty="0" smtClean="0"/>
          </a:p>
          <a:p>
            <a:r>
              <a:rPr lang="sr-Latn-RS" sz="1800" dirty="0" smtClean="0"/>
              <a:t>Opština Bor_Javni i industrijski objekti</a:t>
            </a:r>
            <a:endParaRPr lang="en-US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" y="456841"/>
            <a:ext cx="9144000" cy="492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597772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597772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61" y="5597772"/>
            <a:ext cx="1368525" cy="89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7951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41549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endParaRPr lang="sr-Latn-RS" sz="300" dirty="0" smtClean="0"/>
          </a:p>
          <a:p>
            <a:r>
              <a:rPr lang="sr-Latn-ME" sz="1800" dirty="0" smtClean="0"/>
              <a:t>TIR </a:t>
            </a:r>
            <a:r>
              <a:rPr lang="sr-Latn-ME" sz="1800" dirty="0"/>
              <a:t>- proizvodni pogoni i instalacije</a:t>
            </a: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" y="426064"/>
            <a:ext cx="8246852" cy="513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002" y="1039528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056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41549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endParaRPr lang="sr-Latn-RS" sz="300" dirty="0" smtClean="0"/>
          </a:p>
          <a:p>
            <a:r>
              <a:rPr lang="sr-Latn-ME" sz="1800" dirty="0" smtClean="0"/>
              <a:t>TIR Topionica</a:t>
            </a: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3" y="426063"/>
            <a:ext cx="7435970" cy="517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839" y="559121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4274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sz="1800" dirty="0" err="1" smtClean="0"/>
              <a:t>Formiranje</a:t>
            </a:r>
            <a:r>
              <a:rPr lang="en-US" sz="1800" dirty="0" smtClean="0"/>
              <a:t> </a:t>
            </a:r>
            <a:r>
              <a:rPr lang="sr-Latn-RS" sz="1800" dirty="0" smtClean="0"/>
              <a:t>prostorne </a:t>
            </a:r>
            <a:r>
              <a:rPr lang="en-US" sz="1800" dirty="0" err="1" smtClean="0"/>
              <a:t>baze</a:t>
            </a:r>
            <a:r>
              <a:rPr lang="en-US" sz="1800" dirty="0" smtClean="0"/>
              <a:t> </a:t>
            </a:r>
            <a:r>
              <a:rPr lang="en-US" sz="1800" dirty="0" err="1" smtClean="0"/>
              <a:t>podataka</a:t>
            </a:r>
            <a:r>
              <a:rPr lang="sr-Latn-RS" sz="1800" dirty="0" smtClean="0"/>
              <a:t> RTB </a:t>
            </a:r>
            <a:r>
              <a:rPr lang="sr-Latn-RS" sz="1800" dirty="0" smtClean="0"/>
              <a:t>Bor-Grupa</a:t>
            </a:r>
            <a:endParaRPr lang="en-US" sz="1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9" y="426063"/>
            <a:ext cx="4408098" cy="482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544249"/>
            <a:ext cx="4047878" cy="508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3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4" y="5645259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www.tekon.rs/logo_dom/b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58" y="5645259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4404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41549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endParaRPr lang="sr-Latn-RS" sz="300" dirty="0" smtClean="0"/>
          </a:p>
          <a:p>
            <a:r>
              <a:rPr lang="sr-Latn-ME" sz="1800" dirty="0" smtClean="0"/>
              <a:t>Formiranje </a:t>
            </a:r>
            <a:r>
              <a:rPr lang="sr-Latn-ME" sz="1800" dirty="0"/>
              <a:t>SQL </a:t>
            </a:r>
            <a:r>
              <a:rPr lang="sr-Latn-ME" sz="1800" dirty="0" smtClean="0"/>
              <a:t>Upita</a:t>
            </a:r>
            <a:endParaRPr lang="en-US" sz="18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578"/>
            <a:ext cx="914400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419" y="563004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868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41549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endParaRPr lang="sr-Latn-RS" sz="300" dirty="0" smtClean="0"/>
          </a:p>
          <a:p>
            <a:r>
              <a:rPr lang="sr-Latn-RS" sz="1800" dirty="0" smtClean="0"/>
              <a:t>Praćenje aerozagadjenja u Boru_Merno mesto Tehnički fakultet </a:t>
            </a:r>
            <a:endParaRPr lang="en-US" sz="1800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0" y="426063"/>
            <a:ext cx="8954219" cy="517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082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41549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endParaRPr lang="sr-Latn-RS" sz="300" dirty="0" smtClean="0"/>
          </a:p>
          <a:p>
            <a:r>
              <a:rPr lang="sr-Latn-RS" sz="1800" dirty="0" smtClean="0"/>
              <a:t>PK u Boru_Odlaganje Kriveljske jalovine</a:t>
            </a:r>
            <a:endParaRPr lang="en-US" sz="18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062"/>
            <a:ext cx="9156183" cy="518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814" y="562450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4154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41549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endParaRPr lang="sr-Latn-RS" sz="300" dirty="0" smtClean="0"/>
          </a:p>
          <a:p>
            <a:r>
              <a:rPr lang="sr-Latn-RS" sz="1800" dirty="0" smtClean="0"/>
              <a:t>PK u Boru_Odlaganje Kriveljske jalovine</a:t>
            </a:r>
            <a:endParaRPr lang="en-US" sz="1800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063"/>
            <a:ext cx="9144000" cy="518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009" y="622732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3071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41549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endParaRPr lang="sr-Latn-RS" sz="300" dirty="0" smtClean="0"/>
          </a:p>
          <a:p>
            <a:r>
              <a:rPr lang="sr-Latn-RS" sz="1800" dirty="0" smtClean="0"/>
              <a:t>Jama Bor i PK u Boru</a:t>
            </a:r>
            <a:endParaRPr lang="en-US" sz="18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9" y="426064"/>
            <a:ext cx="8297727" cy="516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661" y="1115711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1614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41549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endParaRPr lang="sr-Latn-RS" sz="300" dirty="0" smtClean="0"/>
          </a:p>
          <a:p>
            <a:r>
              <a:rPr lang="sr-Latn-CS" sz="1800" dirty="0" smtClean="0"/>
              <a:t>Jama_Rudna_tela</a:t>
            </a:r>
            <a:endParaRPr lang="en-US" sz="1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95" y="427030"/>
            <a:ext cx="8039819" cy="512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489" y="1039528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3177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http://www.tekon.rs/logo_dom/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221" y="5694811"/>
            <a:ext cx="588957" cy="73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8937"/>
            <a:ext cx="9144000" cy="216982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500">
                <a:solidFill>
                  <a:srgbClr val="FFFF00"/>
                </a:solidFill>
              </a:defRPr>
            </a:lvl1pPr>
          </a:lstStyle>
          <a:p>
            <a:endParaRPr lang="sr-Latn-RS" sz="11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vi-VN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RTB </a:t>
            </a:r>
            <a:r>
              <a:rPr lang="vi-VN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Bor </a:t>
            </a:r>
            <a:r>
              <a:rPr lang="vi-VN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Grupa </a:t>
            </a:r>
            <a:r>
              <a:rPr lang="vi-VN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je, kao jedini domaći proizvo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dj</a:t>
            </a:r>
            <a:r>
              <a:rPr lang="vi-VN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ač bakra i plemenitih metala, najznačajnija karika u bakarnom lancu Srbije i kompanija koja je u 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</a:t>
            </a:r>
            <a:r>
              <a:rPr lang="vi-VN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vetu </a:t>
            </a:r>
            <a:r>
              <a:rPr lang="vi-VN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poznata po visokokvalitetnom katodnom bakru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.</a:t>
            </a:r>
          </a:p>
          <a:p>
            <a:endParaRPr lang="sr-Latn-RS" sz="9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RTB Bor je sa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svojim potencijalima i 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prirodnim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resursima, strateški 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veoma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važno preduzeće za razvoj celokupne 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srpske privrede.</a:t>
            </a:r>
            <a:endParaRPr lang="sr-Latn-RS" sz="23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2189383"/>
            <a:ext cx="9144000" cy="30162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2000">
                <a:solidFill>
                  <a:srgbClr val="FFFF00"/>
                </a:solidFill>
              </a:defRPr>
            </a:lvl1pPr>
          </a:lstStyle>
          <a:p>
            <a:endParaRPr lang="sr-Latn-RS" sz="5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Nakon dekomponovanja holdinga RTB Bor Grupa i privatizacije zavisnih preduzeća, kompanija 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danas funkcioniše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kao jedinstven sistem sa četiri glavna preduzeća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:</a:t>
            </a:r>
          </a:p>
          <a:p>
            <a:endParaRPr lang="sr-Latn-RS" sz="9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C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Rudarsko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topioničarski basen Bor (RTB Bor), matično preduzeće</a:t>
            </a:r>
            <a:endParaRPr lang="sr-Latn-RS" sz="23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Rudnici bakra Bor d.o.o. (RBB), zavisno preduzeće</a:t>
            </a:r>
            <a:endParaRPr lang="sr-Latn-RS" sz="23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Rudnik bakra Majdanpek d.o.o. (RBM), zavisno preduzeće</a:t>
            </a:r>
            <a:endParaRPr lang="sr-Latn-RS" sz="23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Topionica i rafinacija bakra Bor d.o.o.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(TIR), zavisno preduzeće</a:t>
            </a:r>
            <a:r>
              <a:rPr lang="sr-Latn-C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.</a:t>
            </a:r>
          </a:p>
          <a:p>
            <a:endParaRPr lang="sr-Latn-CS" sz="6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endParaRPr lang="sr-Latn-CS" sz="9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54143" y="6433503"/>
            <a:ext cx="2376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600" dirty="0" smtClean="0"/>
              <a:t>http</a:t>
            </a:r>
            <a:r>
              <a:rPr lang="sr-Latn-RS" sz="1600" dirty="0"/>
              <a:t>://rtb.rs/rtb-bor-doo/</a:t>
            </a:r>
          </a:p>
        </p:txBody>
      </p:sp>
      <p:pic>
        <p:nvPicPr>
          <p:cNvPr id="2052" name="Picture 4" descr="Rudnik bakra &lt;br/&gt;Majdanp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78" y="5447323"/>
            <a:ext cx="1544916" cy="113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udnici bakra B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141" y="5447323"/>
            <a:ext cx="1509386" cy="11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ionica i rafinacija&lt;br /&gt; bakra B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741" y="5439877"/>
            <a:ext cx="1582310" cy="116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mc.kcbor.net/wp-content/uploads/2011/04/GENERALNA-DIREKCIJA-RTBa-B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6" y="5434726"/>
            <a:ext cx="1494846" cy="112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6833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sr-Latn-CS" sz="1800" dirty="0" smtClean="0"/>
              <a:t>Jama_Bor_</a:t>
            </a:r>
            <a:r>
              <a:rPr lang="en-US" sz="1800" dirty="0" err="1"/>
              <a:t>Geolo</a:t>
            </a:r>
            <a:r>
              <a:rPr lang="sr-Latn-ME" sz="1800" dirty="0"/>
              <a:t>ški profil </a:t>
            </a:r>
            <a:r>
              <a:rPr lang="sr-Latn-ME" sz="1800" dirty="0" smtClean="0"/>
              <a:t>„Tilva Roš“ </a:t>
            </a:r>
            <a:r>
              <a:rPr lang="sr-Latn-ME" sz="1800" dirty="0"/>
              <a:t>– </a:t>
            </a:r>
            <a:r>
              <a:rPr lang="sr-Latn-ME" sz="1800" dirty="0" smtClean="0"/>
              <a:t>„P2A“</a:t>
            </a: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99" y="426063"/>
            <a:ext cx="8652201" cy="512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185" y="1457411"/>
            <a:ext cx="508883" cy="63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0259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41549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endParaRPr lang="sr-Latn-RS" sz="300" dirty="0" smtClean="0"/>
          </a:p>
          <a:p>
            <a:r>
              <a:rPr lang="sr-Latn-CS" sz="1800" dirty="0" smtClean="0"/>
              <a:t>PK Bor </a:t>
            </a:r>
            <a:r>
              <a:rPr lang="sr-Latn-CS" sz="1800" dirty="0"/>
              <a:t>i </a:t>
            </a:r>
            <a:r>
              <a:rPr lang="sr-Latn-CS" sz="1800" dirty="0" smtClean="0"/>
              <a:t>Jame_ArcScene</a:t>
            </a:r>
            <a:endParaRPr lang="en-US" sz="18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6063"/>
            <a:ext cx="9144000" cy="515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75" y="522694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1428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sr-Latn-CS" sz="1800" dirty="0" smtClean="0"/>
              <a:t>RT </a:t>
            </a:r>
            <a:r>
              <a:rPr lang="sr-Latn-CS" sz="1800" dirty="0"/>
              <a:t>H </a:t>
            </a:r>
            <a:r>
              <a:rPr lang="sr-Latn-CS" sz="1800" dirty="0" smtClean="0"/>
              <a:t>jalovište_piezometri</a:t>
            </a:r>
            <a:endParaRPr lang="en-US" sz="1800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" y="426063"/>
            <a:ext cx="9143281" cy="51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307" y="546547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895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sr-Latn-CS" sz="1800" dirty="0" smtClean="0"/>
              <a:t>RT </a:t>
            </a:r>
            <a:r>
              <a:rPr lang="sr-Latn-CS" sz="1800" dirty="0"/>
              <a:t>H </a:t>
            </a:r>
            <a:r>
              <a:rPr lang="sr-Latn-CS" sz="1800" dirty="0" smtClean="0"/>
              <a:t>jalovište_piezometri</a:t>
            </a:r>
            <a:endParaRPr lang="en-US" sz="1800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063"/>
            <a:ext cx="9143999" cy="516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1113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2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sr-Latn-CS" sz="1800" dirty="0" smtClean="0"/>
              <a:t>PK </a:t>
            </a:r>
            <a:r>
              <a:rPr lang="sr-Latn-CS" sz="1800" dirty="0" smtClean="0"/>
              <a:t>„Veliki Krivelj“_Paleoreljef i istražne bušotine</a:t>
            </a:r>
            <a:endParaRPr lang="en-US" sz="1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39" y="426063"/>
            <a:ext cx="8402127" cy="513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81" y="1039527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4288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spcBef>
                <a:spcPct val="50000"/>
              </a:spcBef>
              <a:defRPr/>
            </a:pPr>
            <a:r>
              <a:rPr lang="sr-Latn-CS" sz="1800" dirty="0" smtClean="0"/>
              <a:t>PK </a:t>
            </a:r>
            <a:r>
              <a:rPr lang="sr-Latn-CS" sz="1800" dirty="0" smtClean="0"/>
              <a:t>„Veliki Krivelj“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897"/>
            <a:ext cx="9144000" cy="493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61" y="5782804"/>
            <a:ext cx="1352981" cy="88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2446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41549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endParaRPr lang="sr-Latn-RS" sz="300" dirty="0" smtClean="0"/>
          </a:p>
          <a:p>
            <a:r>
              <a:rPr lang="sr-Latn-CS" sz="1800" dirty="0" smtClean="0"/>
              <a:t>PK „Veliki Krivelj“_Istražne bušotine</a:t>
            </a: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1" y="426062"/>
            <a:ext cx="7893120" cy="513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349" y="1111090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5653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41549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endParaRPr lang="sr-Latn-RS" sz="300" dirty="0" smtClean="0"/>
          </a:p>
          <a:p>
            <a:r>
              <a:rPr lang="sr-Latn-CS" sz="1800" dirty="0" smtClean="0"/>
              <a:t>PK „Veliki Krivelj“_</a:t>
            </a:r>
            <a:r>
              <a:rPr lang="en-US" sz="1800" dirty="0" smtClean="0"/>
              <a:t>Bu</a:t>
            </a:r>
            <a:r>
              <a:rPr lang="sr-Latn-RS" sz="1800" dirty="0" smtClean="0"/>
              <a:t>š</a:t>
            </a:r>
            <a:r>
              <a:rPr lang="en-US" sz="1800" dirty="0" err="1" smtClean="0"/>
              <a:t>otine</a:t>
            </a:r>
            <a:r>
              <a:rPr lang="en-US" sz="1800" dirty="0" smtClean="0"/>
              <a:t>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err="1" smtClean="0"/>
              <a:t>sadr</a:t>
            </a:r>
            <a:r>
              <a:rPr lang="sr-Latn-RS" sz="1800" dirty="0" smtClean="0"/>
              <a:t>ž</a:t>
            </a:r>
            <a:r>
              <a:rPr lang="en-US" sz="1800" dirty="0" err="1" smtClean="0"/>
              <a:t>ajem</a:t>
            </a:r>
            <a:r>
              <a:rPr lang="en-US" sz="1800" dirty="0" smtClean="0"/>
              <a:t> </a:t>
            </a:r>
            <a:r>
              <a:rPr lang="en-US" sz="1800" dirty="0" err="1" smtClean="0"/>
              <a:t>ve</a:t>
            </a:r>
            <a:r>
              <a:rPr lang="sr-Latn-RS" sz="1800" dirty="0" smtClean="0"/>
              <a:t>ć</a:t>
            </a:r>
            <a:r>
              <a:rPr lang="en-US" sz="1800" dirty="0" err="1" smtClean="0"/>
              <a:t>im</a:t>
            </a:r>
            <a:r>
              <a:rPr lang="en-US" sz="1800" dirty="0" smtClean="0"/>
              <a:t> </a:t>
            </a:r>
            <a:r>
              <a:rPr lang="en-US" sz="1800" dirty="0"/>
              <a:t>od 0,5% Cu (Composite)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7" y="426063"/>
            <a:ext cx="7891928" cy="513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321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spcBef>
                <a:spcPct val="50000"/>
              </a:spcBef>
              <a:defRPr/>
            </a:pPr>
            <a:r>
              <a:rPr lang="sr-Latn-CS" sz="1800" dirty="0" smtClean="0"/>
              <a:t>PK „Veliki </a:t>
            </a:r>
            <a:r>
              <a:rPr lang="sr-Latn-CS" sz="1800" dirty="0"/>
              <a:t>Krivelj</a:t>
            </a:r>
            <a:r>
              <a:rPr lang="sr-Latn-CS" sz="1800" dirty="0" smtClean="0"/>
              <a:t>“_</a:t>
            </a:r>
            <a:r>
              <a:rPr lang="en-US" sz="1800" dirty="0" smtClean="0"/>
              <a:t>Bu</a:t>
            </a:r>
            <a:r>
              <a:rPr lang="sr-Latn-RS" sz="1800" dirty="0" smtClean="0"/>
              <a:t>š</a:t>
            </a:r>
            <a:r>
              <a:rPr lang="en-US" sz="1800" dirty="0" err="1" smtClean="0"/>
              <a:t>otine</a:t>
            </a:r>
            <a:r>
              <a:rPr lang="en-US" sz="1800" dirty="0" smtClean="0"/>
              <a:t>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err="1" smtClean="0"/>
              <a:t>sadr</a:t>
            </a:r>
            <a:r>
              <a:rPr lang="sr-Latn-RS" sz="1800" dirty="0" smtClean="0"/>
              <a:t>ž</a:t>
            </a:r>
            <a:r>
              <a:rPr lang="en-US" sz="1800" dirty="0" err="1" smtClean="0"/>
              <a:t>ajem</a:t>
            </a:r>
            <a:r>
              <a:rPr lang="en-US" sz="1800" dirty="0" smtClean="0"/>
              <a:t> </a:t>
            </a:r>
            <a:r>
              <a:rPr lang="en-US" sz="1800" dirty="0" err="1"/>
              <a:t>manjim</a:t>
            </a:r>
            <a:r>
              <a:rPr lang="en-US" sz="1800" dirty="0"/>
              <a:t> od 0,54% S (Composite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pic>
        <p:nvPicPr>
          <p:cNvPr id="6" name="Picture 4" descr="http://www.tekon.rs/logo_dom/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914" y="6042876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37" y="379897"/>
            <a:ext cx="7843926" cy="509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tekon.rs/logo_dom/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8591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spcBef>
                <a:spcPct val="50000"/>
              </a:spcBef>
              <a:defRPr/>
            </a:pPr>
            <a:r>
              <a:rPr lang="sr-Latn-CS" sz="1800" dirty="0" smtClean="0"/>
              <a:t>PK „Veliki Krivelj“_</a:t>
            </a:r>
            <a:r>
              <a:rPr lang="sr-Latn-RS" sz="1800" dirty="0" smtClean="0"/>
              <a:t>Operativni poligoni_SQL upiti</a:t>
            </a:r>
            <a:endParaRPr lang="en-US" sz="1800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0" y="461200"/>
            <a:ext cx="8954219" cy="506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91" y="699735"/>
            <a:ext cx="487732" cy="61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338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062377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2000">
                <a:solidFill>
                  <a:srgbClr val="FFFF00"/>
                </a:solidFill>
              </a:defRPr>
            </a:lvl1pPr>
          </a:lstStyle>
          <a:p>
            <a:endParaRPr lang="sr-Latn-CS" sz="9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sr-Latn-C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Osnovni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cilj uspostavljanja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GIS rešenja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u kompaniji RTB </a:t>
            </a:r>
            <a:r>
              <a:rPr lang="sr-Latn-C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Bor-Grupa</a:t>
            </a:r>
            <a:r>
              <a:rPr lang="sr-Latn-R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prvenstveno je fokusiran na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unapredjenje procesa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upravljanja mineralnim resursima i formiranje prostornog informacionog sistema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rudnika sa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geo-osnovom, za koju su vezane informacije iz prostorne planske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dokumentacije,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kao i vizuelizacija svih grafičkih i alfanumeričkih podataka preko GIS portala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 web-a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.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Ovim bi se omogućio jednostavniji i sveobuhvatniji pristup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informacijama u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oblasti geoloških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istraživanja, rudarskih i preradjivačkih </a:t>
            </a:r>
            <a:r>
              <a:rPr lang="sr-Latn-C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aktivnosti. </a:t>
            </a:r>
            <a:endParaRPr lang="en-US" sz="23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558080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www.tekon.rs/logo_dom/b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558080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-1604" y="3086230"/>
            <a:ext cx="9144000" cy="221599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50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r>
              <a:rPr lang="en-U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GIS </a:t>
            </a:r>
            <a:r>
              <a:rPr lang="en-US" sz="230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podržava</a:t>
            </a:r>
            <a:r>
              <a:rPr lang="en-U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tri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način</a:t>
            </a:r>
            <a:r>
              <a:rPr lang="en-U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 </a:t>
            </a:r>
            <a:r>
              <a:rPr lang="sr-Latn-R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rada sa </a:t>
            </a:r>
            <a:r>
              <a:rPr lang="en-US" sz="230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prostornim</a:t>
            </a:r>
            <a:r>
              <a:rPr lang="en-U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informacijama</a:t>
            </a:r>
            <a:r>
              <a:rPr lang="en-U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:</a:t>
            </a:r>
            <a:endParaRPr lang="sr-Latn-RS" sz="11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sr-Latn-ME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Geobaze podataka (sadrže </a:t>
            </a:r>
            <a:r>
              <a:rPr lang="sr-Latn-ME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grafičke </a:t>
            </a:r>
            <a:r>
              <a:rPr lang="sr-Latn-ME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i alfanumeričke skupove podataka);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Latn-ME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Geovizulizacija (</a:t>
            </a:r>
            <a:r>
              <a:rPr lang="sr-Latn-ME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skup </a:t>
            </a:r>
            <a:r>
              <a:rPr lang="sr-Latn-ME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„inteligentnih“ </a:t>
            </a:r>
            <a:r>
              <a:rPr lang="sr-Latn-ME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mapa koje prikazuju različite slojeve prostornih </a:t>
            </a:r>
            <a:r>
              <a:rPr lang="sr-Latn-ME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informacija);</a:t>
            </a:r>
            <a:endParaRPr lang="sr-Latn-ME" sz="23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sr-Latn-ME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Geoprocesiranje (</a:t>
            </a:r>
            <a:r>
              <a:rPr lang="sr-Latn-ME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skup alata za transformaciju </a:t>
            </a:r>
            <a:r>
              <a:rPr lang="sr-Latn-ME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geoinformacija).</a:t>
            </a:r>
            <a:endParaRPr lang="sr-Latn-RS" sz="23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637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spcBef>
                <a:spcPct val="50000"/>
              </a:spcBef>
              <a:defRPr/>
            </a:pPr>
            <a:r>
              <a:rPr lang="sr-Latn-CS" sz="1800" dirty="0" smtClean="0"/>
              <a:t>PK „Veliki Krivelj“_Praćenje stanja rudarskih radova i mehanizacije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4563"/>
            <a:ext cx="9144000" cy="492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60" y="5782806"/>
            <a:ext cx="1368525" cy="89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6478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spcBef>
                <a:spcPct val="50000"/>
              </a:spcBef>
              <a:defRPr/>
            </a:pPr>
            <a:r>
              <a:rPr lang="sr-Latn-CS" sz="1800" dirty="0" smtClean="0"/>
              <a:t>Flotacija „Veliki Krivelj“_</a:t>
            </a:r>
            <a:r>
              <a:rPr lang="sr-Latn-RS" sz="1800" dirty="0" smtClean="0"/>
              <a:t>Rudnički objekti</a:t>
            </a:r>
            <a:endParaRPr lang="en-US" sz="180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298"/>
            <a:ext cx="8667216" cy="493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3375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spcBef>
                <a:spcPct val="50000"/>
              </a:spcBef>
              <a:defRPr/>
            </a:pPr>
            <a:r>
              <a:rPr lang="sr-Latn-CS" sz="1800" dirty="0" smtClean="0"/>
              <a:t>PK „Veliki </a:t>
            </a:r>
            <a:r>
              <a:rPr lang="sr-Latn-CS" sz="1800" dirty="0"/>
              <a:t>Krivelj</a:t>
            </a:r>
            <a:r>
              <a:rPr lang="sr-Latn-CS" sz="1800" dirty="0" smtClean="0"/>
              <a:t>“ i Flotacijsko jalovište</a:t>
            </a:r>
            <a:endParaRPr lang="en-US" sz="1800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2" y="564563"/>
            <a:ext cx="7977352" cy="496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976" y="1214457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3808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spcBef>
                <a:spcPct val="50000"/>
              </a:spcBef>
              <a:defRPr/>
            </a:pPr>
            <a:r>
              <a:rPr lang="sr-Latn-CS" sz="1800" dirty="0" smtClean="0"/>
              <a:t>Flotacijsko jalovište_Kolektor Kriveljske reke i piezometri</a:t>
            </a:r>
            <a:endParaRPr lang="en-US" sz="1800" dirty="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5299"/>
            <a:ext cx="8644565" cy="5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tekon.rs/logo_dom/b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tekon.rs/logo_dom/b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854" y="777135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522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spcBef>
                <a:spcPct val="50000"/>
              </a:spcBef>
              <a:defRPr/>
            </a:pPr>
            <a:r>
              <a:rPr lang="sr-Latn-CS" sz="1800" dirty="0" smtClean="0"/>
              <a:t>Flotacijsko jalovište </a:t>
            </a:r>
            <a:r>
              <a:rPr lang="sr-Latn-RS" sz="1800" dirty="0" smtClean="0"/>
              <a:t>praćenje zahvaćenih površina</a:t>
            </a:r>
            <a:endParaRPr lang="en-US" sz="1800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6" y="693683"/>
            <a:ext cx="8533471" cy="4840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92" y="808940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1804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spcBef>
                <a:spcPct val="50000"/>
              </a:spcBef>
              <a:defRPr/>
            </a:pPr>
            <a:r>
              <a:rPr lang="sr-Latn-CS" sz="1800" dirty="0" smtClean="0"/>
              <a:t>PK „Cerovo“</a:t>
            </a:r>
            <a:r>
              <a:rPr lang="en-US" sz="1800" dirty="0" smtClean="0"/>
              <a:t> </a:t>
            </a:r>
            <a:r>
              <a:rPr lang="en-US" sz="1800" dirty="0"/>
              <a:t>– </a:t>
            </a:r>
            <a:r>
              <a:rPr lang="sr-Latn-RS" sz="1800" dirty="0" smtClean="0"/>
              <a:t>Operativni radovi i zone uticaja</a:t>
            </a:r>
            <a:endParaRPr lang="en-US" sz="1800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652"/>
            <a:ext cx="9144000" cy="519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051" y="651149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4194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spcBef>
                <a:spcPct val="50000"/>
              </a:spcBef>
              <a:defRPr/>
            </a:pPr>
            <a:r>
              <a:rPr lang="sr-Latn-CS" sz="1800" dirty="0" smtClean="0"/>
              <a:t>PK „Cerovo“</a:t>
            </a:r>
            <a:r>
              <a:rPr lang="en-US" sz="1800" dirty="0" smtClean="0"/>
              <a:t> </a:t>
            </a:r>
            <a:r>
              <a:rPr lang="en-US" sz="1800" dirty="0"/>
              <a:t>– </a:t>
            </a:r>
            <a:r>
              <a:rPr lang="sr-Latn-RS" sz="1800" dirty="0" smtClean="0"/>
              <a:t>Operativni radovi i zone uticaja</a:t>
            </a:r>
            <a:endParaRPr lang="en-US" sz="1800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94" y="596095"/>
            <a:ext cx="8667012" cy="492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209" y="706806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2828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spcBef>
                <a:spcPct val="50000"/>
              </a:spcBef>
              <a:defRPr/>
            </a:pPr>
            <a:r>
              <a:rPr lang="sr-Latn-CS" sz="1800" dirty="0" smtClean="0"/>
              <a:t>PK „Cerovo“</a:t>
            </a:r>
            <a:r>
              <a:rPr lang="en-US" sz="1800" dirty="0" smtClean="0"/>
              <a:t> </a:t>
            </a:r>
            <a:r>
              <a:rPr lang="en-US" sz="1800" dirty="0"/>
              <a:t>– </a:t>
            </a:r>
            <a:r>
              <a:rPr lang="en-US" sz="1800" dirty="0" err="1" smtClean="0"/>
              <a:t>Hidrotransport</a:t>
            </a:r>
            <a:r>
              <a:rPr lang="en-US" sz="1800" dirty="0" smtClean="0"/>
              <a:t>  </a:t>
            </a:r>
            <a:r>
              <a:rPr lang="en-US" sz="1800" dirty="0"/>
              <a:t>i </a:t>
            </a:r>
            <a:r>
              <a:rPr lang="en-US" sz="1800" dirty="0" err="1"/>
              <a:t>odvodnjavanje</a:t>
            </a:r>
            <a:r>
              <a:rPr lang="en-US" sz="1800" dirty="0"/>
              <a:t> </a:t>
            </a:r>
            <a:r>
              <a:rPr lang="en-US" sz="1800" dirty="0" err="1" smtClean="0"/>
              <a:t>kopa</a:t>
            </a: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80" y="379897"/>
            <a:ext cx="8199745" cy="528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391" y="1039528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186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spcBef>
                <a:spcPct val="50000"/>
              </a:spcBef>
              <a:defRPr/>
            </a:pPr>
            <a:r>
              <a:rPr lang="sr-Latn-CS" sz="1800" dirty="0" smtClean="0"/>
              <a:t>RBM </a:t>
            </a:r>
            <a:r>
              <a:rPr lang="sr-Latn-CS" sz="1800" dirty="0"/>
              <a:t>-PK </a:t>
            </a:r>
            <a:r>
              <a:rPr lang="sr-Latn-CS" sz="1800" dirty="0" smtClean="0"/>
              <a:t>„Severni revir“</a:t>
            </a:r>
            <a:endParaRPr lang="en-US" sz="18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96"/>
            <a:ext cx="914400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939" y="651149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2434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spcBef>
                <a:spcPct val="50000"/>
              </a:spcBef>
              <a:defRPr/>
            </a:pPr>
            <a:r>
              <a:rPr lang="sr-Latn-CS" sz="1800" dirty="0" smtClean="0"/>
              <a:t>RBM </a:t>
            </a:r>
            <a:r>
              <a:rPr lang="sr-Latn-CS" sz="1800" dirty="0"/>
              <a:t>-PK </a:t>
            </a:r>
            <a:r>
              <a:rPr lang="sr-Latn-CS" sz="1800" dirty="0" smtClean="0"/>
              <a:t>„Južni revir“</a:t>
            </a:r>
            <a:endParaRPr lang="en-US" sz="18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897"/>
            <a:ext cx="9001125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820" y="522693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298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" y="435227"/>
            <a:ext cx="9145355" cy="516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sr-Latn-RS" sz="1800" dirty="0" smtClean="0"/>
              <a:t>T</a:t>
            </a:r>
            <a:r>
              <a:rPr lang="sr-Latn-ME" sz="1800" dirty="0" smtClean="0"/>
              <a:t>opografske </a:t>
            </a:r>
            <a:r>
              <a:rPr lang="sr-Latn-ME" sz="1800" dirty="0"/>
              <a:t>karte</a:t>
            </a:r>
            <a:endParaRPr lang="en-US" sz="1800" dirty="0"/>
          </a:p>
        </p:txBody>
      </p:sp>
      <p:pic>
        <p:nvPicPr>
          <p:cNvPr id="19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6" y="5782805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30" y="5782805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1050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31024"/>
            <a:ext cx="9144001" cy="103105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2000">
                <a:solidFill>
                  <a:srgbClr val="FFFF00"/>
                </a:solidFill>
              </a:defRPr>
            </a:lvl1pPr>
          </a:lstStyle>
          <a:p>
            <a:endParaRPr lang="sr-Latn-CS" sz="900" dirty="0"/>
          </a:p>
          <a:p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U cilju implementacije GIS-a u RTB Bor-Grupa potrebno je obezbediti ispunjavanje sledećih aktivnosti</a:t>
            </a:r>
            <a:r>
              <a:rPr lang="sr-Latn-CS" sz="23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:</a:t>
            </a:r>
          </a:p>
          <a:p>
            <a:endParaRPr lang="sr-Latn-CS" sz="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0" y="1149893"/>
            <a:ext cx="9144001" cy="150810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2000">
                <a:solidFill>
                  <a:srgbClr val="FFFF00"/>
                </a:solidFill>
              </a:defRPr>
            </a:lvl1pPr>
          </a:lstStyle>
          <a:p>
            <a:pPr marL="457200" indent="-457200">
              <a:buFont typeface="Arial" pitchFamily="34" charset="0"/>
              <a:buChar char="•"/>
            </a:pP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Razvoj održivog GIS-a sa mogućnošću proširenja i integrisanja u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jedinstveni 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informacioni sistem RTB Bor-a, odnosno sistema koji bi bio u stanju da odgovori novim potrebama i zahtevima savremenog poslovanja kompanije;</a:t>
            </a:r>
            <a:endParaRPr lang="en-US" sz="23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4124" y="2739606"/>
            <a:ext cx="9144001" cy="124649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just">
              <a:defRPr sz="2000">
                <a:solidFill>
                  <a:srgbClr val="FFFF00"/>
                </a:solidFill>
              </a:defRPr>
            </a:lvl1pPr>
          </a:lstStyle>
          <a:p>
            <a:pPr marL="457200" indent="-457200">
              <a:buFont typeface="Arial" pitchFamily="34" charset="0"/>
              <a:buChar char="•"/>
            </a:pP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Uspostavljanje službe korisnika sistema koji bi bili obučeni za rad u GIS-u, i koji bi bili u stanju da samostalno administriraju sistem i unapredjuju ga</a:t>
            </a:r>
            <a:r>
              <a:rPr lang="sr-Latn-CS" sz="23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.</a:t>
            </a:r>
            <a:endParaRPr lang="sr-Latn-CS" sz="23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endParaRPr lang="sr-Latn-CS" sz="600" dirty="0"/>
          </a:p>
        </p:txBody>
      </p:sp>
      <p:sp>
        <p:nvSpPr>
          <p:cNvPr id="22" name="Title 7"/>
          <p:cNvSpPr txBox="1">
            <a:spLocks/>
          </p:cNvSpPr>
          <p:nvPr/>
        </p:nvSpPr>
        <p:spPr>
          <a:xfrm>
            <a:off x="6579314" y="6359015"/>
            <a:ext cx="2355459" cy="39919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1600" b="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Prof. dr Nenad Vušović</a:t>
            </a:r>
            <a:endParaRPr lang="en-US" sz="1600" b="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5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668407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ttp://www.tekon.rs/logo_dom/b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668407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98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www.tekon.rs/logo_dom/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745" y="2993980"/>
            <a:ext cx="1188420" cy="149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Знак Универзите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469" y="694715"/>
            <a:ext cx="1211188" cy="124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553" y="2442158"/>
            <a:ext cx="1066192" cy="106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I:\GEOINFORMATIKA_2013\Slike\GISDay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20" y="3766708"/>
            <a:ext cx="1161546" cy="138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50" y="1532020"/>
            <a:ext cx="1056494" cy="1271748"/>
          </a:xfrm>
          <a:prstGeom prst="rect">
            <a:avLst/>
          </a:prstGeom>
        </p:spPr>
      </p:pic>
      <p:sp>
        <p:nvSpPr>
          <p:cNvPr id="10" name="Title 61"/>
          <p:cNvSpPr>
            <a:spLocks noGrp="1"/>
          </p:cNvSpPr>
          <p:nvPr>
            <p:ph type="title"/>
          </p:nvPr>
        </p:nvSpPr>
        <p:spPr>
          <a:xfrm>
            <a:off x="4147597" y="341910"/>
            <a:ext cx="4663092" cy="913375"/>
          </a:xfrm>
          <a:noFill/>
        </p:spPr>
        <p:txBody>
          <a:bodyPr/>
          <a:lstStyle/>
          <a:p>
            <a:pPr algn="ctr"/>
            <a:r>
              <a:rPr lang="sr-Latn-RS" sz="4800" dirty="0" smtClean="0">
                <a:solidFill>
                  <a:srgbClr val="007AC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sr-Latn-RS" sz="4800" dirty="0" smtClean="0">
                <a:solidFill>
                  <a:srgbClr val="007AC2"/>
                </a:solidFill>
                <a:latin typeface="Calibri" pitchFamily="34" charset="0"/>
                <a:cs typeface="Calibri" pitchFamily="34" charset="0"/>
              </a:rPr>
            </a:br>
            <a:r>
              <a:rPr lang="sr-Latn-RS" sz="4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HVALA </a:t>
            </a:r>
            <a:r>
              <a:rPr lang="sr-Latn-RS" sz="4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 PAŽNJI</a:t>
            </a:r>
            <a:endParaRPr 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318931" y="4575070"/>
            <a:ext cx="3013132" cy="4846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sr-Latn-RS" sz="1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e-mail: </a:t>
            </a:r>
            <a:r>
              <a:rPr lang="sr-Latn-R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7"/>
              </a:rPr>
              <a:t>nvusovic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7"/>
              </a:rPr>
              <a:t>@tf.bor.ac.rs</a:t>
            </a:r>
            <a:r>
              <a:rPr lang="sr-Latn-RS" sz="1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1800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3498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sr-Latn-ME" sz="1800" dirty="0" smtClean="0"/>
              <a:t>Topografske karte</a:t>
            </a: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" y="405775"/>
            <a:ext cx="9135508" cy="491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6" y="5666568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0" y="5666568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61" y="5666568"/>
            <a:ext cx="1376195" cy="89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3863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sr-Latn-ME" sz="1800" dirty="0" smtClean="0"/>
              <a:t>Katastarske opštine na teritoriji opštine Bor</a:t>
            </a: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897"/>
            <a:ext cx="9144001" cy="494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558080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558080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84" y="5558080"/>
            <a:ext cx="1368525" cy="89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1718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36933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sr-Latn-ME" sz="1800" dirty="0" smtClean="0"/>
              <a:t>Detaljni listovi</a:t>
            </a:r>
            <a:endParaRPr lang="en-US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897"/>
            <a:ext cx="91440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682066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682066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537" y="447803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03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446276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endParaRPr lang="sr-Latn-RS" sz="500" dirty="0" smtClean="0"/>
          </a:p>
          <a:p>
            <a:r>
              <a:rPr lang="en-US" sz="1800" dirty="0" err="1" smtClean="0"/>
              <a:t>Rasterski</a:t>
            </a:r>
            <a:r>
              <a:rPr lang="sr-Latn-ME" sz="1800" dirty="0" smtClean="0"/>
              <a:t> </a:t>
            </a:r>
            <a:r>
              <a:rPr lang="sr-Latn-ME" sz="1800" dirty="0"/>
              <a:t>i vektorski  model </a:t>
            </a:r>
            <a:r>
              <a:rPr lang="sr-Latn-ME" sz="1800" dirty="0" smtClean="0"/>
              <a:t>podataka</a:t>
            </a:r>
            <a:endParaRPr lang="en-US" sz="1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" y="483224"/>
            <a:ext cx="7231765" cy="479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3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7" y="5589077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1" y="5589077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907" y="614781"/>
            <a:ext cx="619305" cy="7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1258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10565"/>
            <a:ext cx="9144000" cy="446276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000" b="0">
                <a:solidFill>
                  <a:srgbClr val="FFFF00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endParaRPr lang="sr-Latn-RS" sz="500" dirty="0" smtClean="0"/>
          </a:p>
          <a:p>
            <a:r>
              <a:rPr lang="sr-Latn-RS" sz="1800" dirty="0" smtClean="0"/>
              <a:t>Opština </a:t>
            </a:r>
            <a:r>
              <a:rPr lang="sr-Latn-ME" sz="1800" dirty="0" smtClean="0"/>
              <a:t>Bor</a:t>
            </a:r>
            <a:endParaRPr lang="en-US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102"/>
            <a:ext cx="9154634" cy="492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1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6" y="5597772"/>
            <a:ext cx="890207" cy="89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www.tekon.rs/logo_dom/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70" y="5597772"/>
            <a:ext cx="709759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61" y="5597772"/>
            <a:ext cx="1368525" cy="89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181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GISDay Template(3)">
  <a:themeElements>
    <a:clrScheme name="GISday">
      <a:dk1>
        <a:srgbClr val="1982AF"/>
      </a:dk1>
      <a:lt1>
        <a:sysClr val="window" lastClr="FFFFFF"/>
      </a:lt1>
      <a:dk2>
        <a:srgbClr val="163E66"/>
      </a:dk2>
      <a:lt2>
        <a:srgbClr val="C5E6EE"/>
      </a:lt2>
      <a:accent1>
        <a:srgbClr val="C3DA7A"/>
      </a:accent1>
      <a:accent2>
        <a:srgbClr val="207366"/>
      </a:accent2>
      <a:accent3>
        <a:srgbClr val="3D9775"/>
      </a:accent3>
      <a:accent4>
        <a:srgbClr val="BAB167"/>
      </a:accent4>
      <a:accent5>
        <a:srgbClr val="038A9D"/>
      </a:accent5>
      <a:accent6>
        <a:srgbClr val="DBCE1E"/>
      </a:accent6>
      <a:hlink>
        <a:srgbClr val="58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GISDay Template" id="{B0800E5F-E4F2-4BD4-86B9-E3CED3B84D99}" vid="{99829CA5-E484-463F-B0B9-7840A7A408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665</TotalTime>
  <Words>586</Words>
  <Application>Microsoft Office PowerPoint</Application>
  <PresentationFormat>On-screen Show (4:3)</PresentationFormat>
  <Paragraphs>83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GISDay Template(3)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HVALA NA PAŽNJI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Nenad Vusovic</dc:creator>
  <cp:lastModifiedBy>Nenad Vusovic</cp:lastModifiedBy>
  <cp:revision>234</cp:revision>
  <cp:lastPrinted>2011-02-10T16:43:45Z</cp:lastPrinted>
  <dcterms:created xsi:type="dcterms:W3CDTF">2013-11-19T08:02:48Z</dcterms:created>
  <dcterms:modified xsi:type="dcterms:W3CDTF">2013-11-19T22:02:31Z</dcterms:modified>
</cp:coreProperties>
</file>